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84" r:id="rId5"/>
    <p:sldId id="260" r:id="rId6"/>
    <p:sldId id="279" r:id="rId7"/>
    <p:sldId id="262" r:id="rId8"/>
    <p:sldId id="259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83" r:id="rId20"/>
    <p:sldId id="285" r:id="rId21"/>
    <p:sldId id="282" r:id="rId22"/>
    <p:sldId id="280" r:id="rId23"/>
    <p:sldId id="276" r:id="rId24"/>
    <p:sldId id="278" r:id="rId25"/>
    <p:sldId id="277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EB9A4-0C62-4FC7-8DD3-8B36B7A799E2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D8398-EB28-499B-87F2-FB8D182136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218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C3E11E-AD88-459D-BDAC-35666865965A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Рисунок Ослиной И.В.</a:t>
            </a:r>
          </a:p>
        </p:txBody>
      </p:sp>
    </p:spTree>
    <p:extLst>
      <p:ext uri="{BB962C8B-B14F-4D97-AF65-F5344CB8AC3E}">
        <p14:creationId xmlns="" xmlns:p14="http://schemas.microsoft.com/office/powerpoint/2010/main" val="888162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37BAC-9F9A-4811-9FD7-5290E63F859C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41C0C-FE02-44B4-90DC-C0A420222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F:\&#1086;&#1073;&#1099;&#1082;&#1085;&#1086;&#1074;&#1077;&#1085;&#1085;&#1099;&#1077;%20&#1076;&#1088;&#1086;&#1073;&#1080;\&#1086;&#1073;&#1099;&#1082;&#1085;&#1086;&#1074;&#1077;&#1085;&#1085;&#1099;&#1077;%20&#1076;&#1088;&#1086;&#1073;&#1080;%20+\videoplayback.mp4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hyperlink" Target="&#1076;&#1088;&#1086;&#1073;&#1080;.notebook" TargetMode="External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142984"/>
            <a:ext cx="78581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dirty="0">
                <a:latin typeface="Monotype Corsiva" pitchFamily="66" charset="0"/>
                <a:cs typeface="Arial" pitchFamily="34" charset="0"/>
              </a:rPr>
              <a:t>«Знание – самое превосходное из владений. Все стремятся к нему, само же оно не приходит</a:t>
            </a:r>
            <a:r>
              <a:rPr lang="ru-RU" sz="4800" b="1" dirty="0" smtClean="0">
                <a:latin typeface="Monotype Corsiva" pitchFamily="66" charset="0"/>
                <a:cs typeface="Arial" pitchFamily="34" charset="0"/>
              </a:rPr>
              <a:t>».</a:t>
            </a:r>
          </a:p>
          <a:p>
            <a:pPr>
              <a:defRPr/>
            </a:pPr>
            <a:endParaRPr lang="ru-RU" sz="4800" b="1" dirty="0"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3714752"/>
            <a:ext cx="32271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atin typeface="Monotype Corsiva" pitchFamily="66" charset="0"/>
                <a:cs typeface="Arial" pitchFamily="34" charset="0"/>
              </a:rPr>
              <a:t>Аль - Бируни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177" y="476672"/>
            <a:ext cx="7772400" cy="1470025"/>
          </a:xfrm>
        </p:spPr>
        <p:txBody>
          <a:bodyPr/>
          <a:lstStyle/>
          <a:p>
            <a:r>
              <a:rPr lang="ru-RU" b="1" i="1" dirty="0" smtClean="0">
                <a:solidFill>
                  <a:srgbClr val="584F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Вычисли устно:</a:t>
            </a:r>
            <a:endParaRPr lang="ru-RU" b="1" i="1" dirty="0">
              <a:solidFill>
                <a:srgbClr val="584F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467326">
            <a:off x="623149" y="3071944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</a:t>
            </a:r>
            <a:r>
              <a:rPr lang="ru-RU" sz="3200" b="1" baseline="30000" dirty="0" smtClean="0"/>
              <a:t>3</a:t>
            </a:r>
            <a:r>
              <a:rPr lang="ru-RU" sz="3200" b="1" dirty="0" smtClean="0"/>
              <a:t>·2</a:t>
            </a:r>
            <a:endParaRPr lang="ru-RU" sz="3200" b="1" dirty="0"/>
          </a:p>
        </p:txBody>
      </p:sp>
      <p:cxnSp>
        <p:nvCxnSpPr>
          <p:cNvPr id="7" name="Прямая со стрелкой 6"/>
          <p:cNvCxnSpPr>
            <a:stCxn id="4" idx="3"/>
          </p:cNvCxnSpPr>
          <p:nvPr/>
        </p:nvCxnSpPr>
        <p:spPr>
          <a:xfrm flipV="1">
            <a:off x="2234790" y="2852936"/>
            <a:ext cx="825042" cy="3471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059832" y="2456892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54</a:t>
            </a:r>
            <a:endParaRPr lang="ru-RU" sz="3200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4716016" y="2774468"/>
            <a:ext cx="1008112" cy="784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732016" y="2378424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60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948264" y="3529268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420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20525" y="4401108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335717" y="4797152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?</a:t>
            </a:r>
            <a:endParaRPr lang="ru-RU" sz="3200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3991901" y="4941168"/>
            <a:ext cx="1028624" cy="1068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6676710" y="4321356"/>
            <a:ext cx="1207658" cy="619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6" idx="3"/>
          </p:cNvCxnSpPr>
          <p:nvPr/>
        </p:nvCxnSpPr>
        <p:spPr>
          <a:xfrm>
            <a:off x="7388200" y="2774468"/>
            <a:ext cx="784200" cy="75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847332" y="1986264"/>
            <a:ext cx="7120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+6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780859" y="2340207"/>
            <a:ext cx="5950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·7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55093" y="4631262"/>
            <a:ext cx="11464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-419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75256" y="5193196"/>
            <a:ext cx="598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:5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498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28662" y="428604"/>
            <a:ext cx="392495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1:5</a:t>
            </a:r>
            <a:endParaRPr lang="ru-RU" sz="20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2" descr="http://detektor.org.ua/wp-content/uploads/2016/05/image.php_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1968" y="714356"/>
            <a:ext cx="4572032" cy="457203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3929066"/>
            <a:ext cx="55721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Какой результат получится в результате </a:t>
            </a:r>
            <a:r>
              <a:rPr lang="ru-RU" sz="3200" dirty="0" smtClean="0"/>
              <a:t>деления?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357826"/>
            <a:ext cx="688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Как </a:t>
            </a:r>
            <a:r>
              <a:rPr lang="ru-RU" sz="3200" dirty="0"/>
              <a:t>записать результат этого деления?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642918"/>
            <a:ext cx="8001056" cy="564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 descr="Апельсин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4300" y="1628775"/>
            <a:ext cx="2106216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 descr="Апельсин5cop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7879" y="2020889"/>
            <a:ext cx="2160984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 descr="Апельсин1 copy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8253" y="1628775"/>
            <a:ext cx="2051447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6" descr="Апельсин2 copy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907" y="2032001"/>
            <a:ext cx="2159794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9" name="Picture 7" descr="Апельсин3 copy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69532" y="2133600"/>
            <a:ext cx="1845469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48" y="571480"/>
            <a:ext cx="1571636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00892" y="428604"/>
            <a:ext cx="114300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https://ds05.infourok.ru/uploads/ex/0542/00055c71-7f5eb023/hello_html_20ed0d0e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4500570"/>
            <a:ext cx="1881179" cy="1852238"/>
          </a:xfrm>
          <a:prstGeom prst="rect">
            <a:avLst/>
          </a:prstGeom>
          <a:noFill/>
        </p:spPr>
      </p:pic>
      <p:pic>
        <p:nvPicPr>
          <p:cNvPr id="18442" name="Picture 10" descr="https://thewallmuralstore.com/images/P/71512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14346" y="2714620"/>
            <a:ext cx="2251704" cy="2000264"/>
          </a:xfrm>
          <a:prstGeom prst="rect">
            <a:avLst/>
          </a:prstGeom>
          <a:noFill/>
        </p:spPr>
      </p:pic>
      <p:pic>
        <p:nvPicPr>
          <p:cNvPr id="18444" name="Picture 12" descr="https://image.shutterstock.com/image-vector/illustration-beaver-on-white-background-260nw-429316057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49"/>
          <a:stretch>
            <a:fillRect/>
          </a:stretch>
        </p:blipFill>
        <p:spPr bwMode="auto">
          <a:xfrm>
            <a:off x="7215206" y="3643314"/>
            <a:ext cx="2044337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34783E-7 L -0.00069 0.27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17518 0.071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0.00555 L 0.17725 -0.15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7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2049 0.091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67068E-6 L -0.12604 -0.14686 " pathEditMode="relative" ptsTypes="AA">
                                      <p:cBhvr>
                                        <p:cTn id="14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28662" y="428604"/>
            <a:ext cx="392495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1:5</a:t>
            </a:r>
            <a:endParaRPr lang="ru-RU" sz="20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2" descr="http://detektor.org.ua/wp-content/uploads/2016/05/image.php_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1968" y="714356"/>
            <a:ext cx="4572032" cy="457203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3929066"/>
            <a:ext cx="55721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Какой результат получится в результате </a:t>
            </a:r>
            <a:r>
              <a:rPr lang="ru-RU" sz="3200" dirty="0" smtClean="0"/>
              <a:t>деления?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357826"/>
            <a:ext cx="688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Как </a:t>
            </a:r>
            <a:r>
              <a:rPr lang="ru-RU" sz="3200" dirty="0"/>
              <a:t>записать результат этого деления?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85786" y="714356"/>
            <a:ext cx="7467600" cy="134302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latin typeface="Century" pitchFamily="18" charset="0"/>
              </a:rPr>
              <a:t>Разгадайте ребус и узнаете с чем мы сейчас познакомимся.</a:t>
            </a:r>
            <a:r>
              <a:rPr lang="ru-RU" sz="3200" dirty="0" smtClean="0">
                <a:latin typeface="Century" pitchFamily="18" charset="0"/>
              </a:rPr>
              <a:t/>
            </a:r>
            <a:br>
              <a:rPr lang="ru-RU" sz="3200" dirty="0" smtClean="0">
                <a:latin typeface="Century" pitchFamily="18" charset="0"/>
              </a:rPr>
            </a:b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EAF8B0-A2BC-440E-820F-5E959AC24359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1509" name="Text Box 2"/>
          <p:cNvSpPr>
            <a:spLocks noGrp="1" noChangeArrowheads="1"/>
          </p:cNvSpPr>
          <p:nvPr>
            <p:ph sz="quarter" idx="1"/>
          </p:nvPr>
        </p:nvSpPr>
        <p:spPr>
          <a:xfrm>
            <a:off x="5357818" y="2428868"/>
            <a:ext cx="3143272" cy="2357454"/>
          </a:xfr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marL="0" indent="0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endParaRPr lang="ru-RU" sz="4800" b="1" dirty="0" smtClean="0">
              <a:latin typeface="Times New Roman" pitchFamily="18" charset="0"/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ru-RU" sz="24000" b="1" dirty="0" smtClean="0">
                <a:latin typeface="Times New Roman" pitchFamily="18" charset="0"/>
              </a:rPr>
              <a:t>ʼʼИ</a:t>
            </a:r>
            <a:endParaRPr lang="ru-RU" sz="24000" b="1" dirty="0">
              <a:latin typeface="Times New Roman" pitchFamily="18" charset="0"/>
            </a:endParaRPr>
          </a:p>
        </p:txBody>
      </p:sp>
      <p:sp>
        <p:nvSpPr>
          <p:cNvPr id="21510" name="Text Box 3"/>
          <p:cNvSpPr txBox="1">
            <a:spLocks noChangeArrowheads="1"/>
          </p:cNvSpPr>
          <p:nvPr/>
        </p:nvSpPr>
        <p:spPr bwMode="auto">
          <a:xfrm>
            <a:off x="1428728" y="2428868"/>
            <a:ext cx="2781311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4800" b="1" dirty="0">
                <a:latin typeface="Times New Roman" pitchFamily="18" charset="0"/>
              </a:rPr>
              <a:t> </a:t>
            </a:r>
            <a:r>
              <a:rPr lang="ru-RU" sz="15000" b="1" dirty="0">
                <a:latin typeface="Times New Roman" pitchFamily="18" charset="0"/>
              </a:rPr>
              <a:t>2ʼʼ</a:t>
            </a:r>
            <a:endParaRPr lang="ru-RU" sz="15000" dirty="0"/>
          </a:p>
        </p:txBody>
      </p:sp>
      <p:pic>
        <p:nvPicPr>
          <p:cNvPr id="20482" name="Picture 2" descr="https://404store.com/2018/08/31/images_47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428868"/>
            <a:ext cx="2066925" cy="2209801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929586" y="5857892"/>
            <a:ext cx="714380" cy="4286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714356"/>
            <a:ext cx="764690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6000" b="1" i="1" dirty="0">
                <a:solidFill>
                  <a:srgbClr val="002060"/>
                </a:solidFill>
                <a:latin typeface="Miniature" pitchFamily="2" charset="0"/>
              </a:rPr>
              <a:t>Обыкновенные дроби.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42910" y="1785926"/>
            <a:ext cx="8001056" cy="39604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Цель урока</a:t>
            </a: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: сформировать понятие «дробь».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Задачи урока: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Узнать что такое дробь;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Научиться читать и записывать дроби;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Применять знания к решению задач.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500042"/>
            <a:ext cx="7585080" cy="914400"/>
          </a:xfrm>
        </p:spPr>
        <p:txBody>
          <a:bodyPr>
            <a:noAutofit/>
          </a:bodyPr>
          <a:lstStyle/>
          <a:p>
            <a:r>
              <a:rPr lang="ru-RU" sz="4800" b="1" i="1" dirty="0">
                <a:solidFill>
                  <a:srgbClr val="002060"/>
                </a:solidFill>
                <a:latin typeface="Miniature" pitchFamily="2" charset="0"/>
                <a:ea typeface="+mn-ea"/>
                <a:cs typeface="+mn-cs"/>
              </a:rPr>
              <a:t>Как записывают </a:t>
            </a:r>
            <a:r>
              <a:rPr lang="ru-RU" sz="4800" b="1" i="1" dirty="0" smtClean="0">
                <a:solidFill>
                  <a:srgbClr val="002060"/>
                </a:solidFill>
                <a:latin typeface="Miniature" pitchFamily="2" charset="0"/>
                <a:ea typeface="+mn-ea"/>
                <a:cs typeface="+mn-cs"/>
              </a:rPr>
              <a:t>дроби</a:t>
            </a:r>
            <a:r>
              <a:rPr lang="ru-RU" sz="4800" b="1" i="1" dirty="0">
                <a:solidFill>
                  <a:srgbClr val="002060"/>
                </a:solidFill>
                <a:latin typeface="Miniature" pitchFamily="2" charset="0"/>
                <a:ea typeface="+mn-ea"/>
                <a:cs typeface="+mn-cs"/>
              </a:rPr>
              <a:t>? 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714348" y="1714488"/>
            <a:ext cx="7696200" cy="4124340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Для записи любой </a:t>
            </a:r>
            <a:r>
              <a:rPr lang="ru-RU" dirty="0" smtClean="0"/>
              <a:t>дроби используют</a:t>
            </a:r>
          </a:p>
          <a:p>
            <a:pPr>
              <a:buFontTx/>
              <a:buNone/>
            </a:pPr>
            <a:r>
              <a:rPr lang="ru-RU" dirty="0" smtClean="0"/>
              <a:t>горизонтальную </a:t>
            </a:r>
            <a:r>
              <a:rPr lang="ru-RU" dirty="0"/>
              <a:t>чёрточку. Её </a:t>
            </a:r>
            <a:r>
              <a:rPr lang="ru-RU" dirty="0" smtClean="0"/>
              <a:t>называют</a:t>
            </a:r>
          </a:p>
          <a:p>
            <a:pPr>
              <a:buFontTx/>
              <a:buNone/>
            </a:pPr>
            <a:r>
              <a:rPr lang="ru-RU" b="1" dirty="0" smtClean="0"/>
              <a:t>дробной </a:t>
            </a:r>
            <a:r>
              <a:rPr lang="ru-RU" b="1" dirty="0"/>
              <a:t>чертой </a:t>
            </a:r>
          </a:p>
          <a:p>
            <a:pPr>
              <a:buFontTx/>
              <a:buNone/>
            </a:pPr>
            <a:r>
              <a:rPr lang="ru-RU" dirty="0"/>
              <a:t>  </a:t>
            </a:r>
          </a:p>
          <a:p>
            <a:pPr>
              <a:buFontTx/>
              <a:buNone/>
            </a:pPr>
            <a:r>
              <a:rPr lang="ru-RU" dirty="0"/>
              <a:t>  Пишут :</a:t>
            </a:r>
          </a:p>
          <a:p>
            <a:pPr>
              <a:buFontTx/>
              <a:buNone/>
            </a:pPr>
            <a:endParaRPr lang="ru-RU" dirty="0"/>
          </a:p>
          <a:p>
            <a:pPr>
              <a:buFontTx/>
              <a:buNone/>
            </a:pPr>
            <a:r>
              <a:rPr lang="ru-RU" dirty="0"/>
              <a:t> </a:t>
            </a:r>
          </a:p>
          <a:p>
            <a:pPr>
              <a:buFontTx/>
              <a:buNone/>
            </a:pPr>
            <a:endParaRPr lang="ru-RU" dirty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ru-RU" dirty="0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dirty="0"/>
              <a:t> 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500298" y="3571876"/>
          <a:ext cx="3409954" cy="1420813"/>
        </p:xfrm>
        <a:graphic>
          <a:graphicData uri="http://schemas.openxmlformats.org/presentationml/2006/ole">
            <p:oleObj spid="_x0000_s23556" name="Формула" r:id="rId3" imgW="812447" imgH="393529" progId="Equation.3">
              <p:embed/>
            </p:oleObj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 rot="16200000" flipH="1">
            <a:off x="2000232" y="3643314"/>
            <a:ext cx="928694" cy="3571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000100" y="928670"/>
            <a:ext cx="7358114" cy="457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Char char="-"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 называют число, записанное над чертой?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Как называют число, записанное под чертой?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Что показывает знаменатель?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Что показывает числитель?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428604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Стр. 171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85794"/>
            <a:ext cx="76438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400" b="1" dirty="0" smtClean="0"/>
              <a:t>Каждый может за версту </a:t>
            </a:r>
          </a:p>
          <a:p>
            <a:pPr>
              <a:buNone/>
            </a:pPr>
            <a:r>
              <a:rPr lang="ru-RU" sz="4400" b="1" dirty="0" smtClean="0"/>
              <a:t>Видеть дробную черту.</a:t>
            </a:r>
          </a:p>
          <a:p>
            <a:pPr>
              <a:buNone/>
            </a:pPr>
            <a:r>
              <a:rPr lang="ru-RU" sz="4400" b="1" dirty="0" smtClean="0"/>
              <a:t>Над  чертой – </a:t>
            </a:r>
            <a:r>
              <a:rPr lang="ru-RU" sz="4400" b="1" dirty="0" smtClean="0">
                <a:solidFill>
                  <a:srgbClr val="FF0000"/>
                </a:solidFill>
              </a:rPr>
              <a:t>числитель</a:t>
            </a:r>
            <a:r>
              <a:rPr lang="ru-RU" sz="4400" b="1" dirty="0" smtClean="0"/>
              <a:t>, знайте,</a:t>
            </a:r>
          </a:p>
          <a:p>
            <a:pPr>
              <a:buNone/>
            </a:pPr>
            <a:r>
              <a:rPr lang="ru-RU" sz="4400" b="1" dirty="0" smtClean="0"/>
              <a:t>Под чертою –</a:t>
            </a:r>
            <a:r>
              <a:rPr lang="ru-RU" sz="4400" b="1" dirty="0" smtClean="0">
                <a:solidFill>
                  <a:schemeClr val="accent4"/>
                </a:solidFill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</a:rPr>
              <a:t>знаменатель.</a:t>
            </a:r>
          </a:p>
          <a:p>
            <a:pPr>
              <a:buNone/>
            </a:pPr>
            <a:r>
              <a:rPr lang="ru-RU" sz="4400" b="1" dirty="0" smtClean="0"/>
              <a:t>Дробь такую, непременно,</a:t>
            </a:r>
          </a:p>
          <a:p>
            <a:pPr>
              <a:buNone/>
            </a:pPr>
            <a:r>
              <a:rPr lang="ru-RU" sz="4400" b="1" dirty="0" smtClean="0"/>
              <a:t>Надо звать </a:t>
            </a:r>
            <a:r>
              <a:rPr lang="ru-RU" sz="4400" b="1" dirty="0" smtClean="0">
                <a:solidFill>
                  <a:srgbClr val="FF0000"/>
                </a:solidFill>
              </a:rPr>
              <a:t>обыкновенной.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1929" y="2127826"/>
            <a:ext cx="736601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357166"/>
            <a:ext cx="717550" cy="140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5143512"/>
            <a:ext cx="576286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357826"/>
            <a:ext cx="71438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3000372"/>
            <a:ext cx="717551" cy="1201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s://azon.market/image/cache/catalog/mysh/3315500x/MYSH3315472_1-ds-600x7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8"/>
            <a:ext cx="2857500" cy="37242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86116" y="428604"/>
            <a:ext cx="55006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В сказке небо синее,</a:t>
            </a:r>
            <a:br>
              <a:rPr lang="ru-RU" sz="3200" b="1" dirty="0"/>
            </a:br>
            <a:r>
              <a:rPr lang="ru-RU" sz="3200" b="1" dirty="0"/>
              <a:t>В сказке птицы страшные.</a:t>
            </a:r>
            <a:br>
              <a:rPr lang="ru-RU" sz="3200" b="1" dirty="0"/>
            </a:br>
            <a:r>
              <a:rPr lang="ru-RU" sz="3200" b="1" dirty="0"/>
              <a:t>Яблонька, спаси меня,</a:t>
            </a:r>
            <a:br>
              <a:rPr lang="ru-RU" sz="3200" b="1" dirty="0"/>
            </a:br>
            <a:r>
              <a:rPr lang="ru-RU" sz="3200" b="1" dirty="0"/>
              <a:t>Ты спаси меня и братца! </a:t>
            </a:r>
          </a:p>
        </p:txBody>
      </p:sp>
      <p:pic>
        <p:nvPicPr>
          <p:cNvPr id="26630" name="Picture 6" descr="https://images-preview.moj-posao.net/article/30/62822703-resize-820x0x10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2857496"/>
            <a:ext cx="3429024" cy="3429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28794" y="4429132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- </a:t>
            </a:r>
            <a:r>
              <a:rPr lang="ru-RU" sz="4400" b="1" dirty="0" smtClean="0"/>
              <a:t>«половина»</a:t>
            </a:r>
            <a:endParaRPr lang="ru-RU" sz="4400" b="1" dirty="0"/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428728" y="4143380"/>
            <a:ext cx="427037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857588" y="357166"/>
            <a:ext cx="52864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Возле леса на опушке,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Трое их живет в избушке,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Там три стула, три подушки,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Три кровати и три кружки.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Угадайте без подсказки,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Кто герои этой сказки. </a:t>
            </a:r>
          </a:p>
        </p:txBody>
      </p:sp>
      <p:pic>
        <p:nvPicPr>
          <p:cNvPr id="28677" name="Picture 5" descr="https://cdn.shopify.com/s/files/1/1056/2678/products/Screen_Shot_2018-05-10_at_2.54.19_PM_grande.png?v=15259784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2786082" cy="3851545"/>
          </a:xfrm>
          <a:prstGeom prst="rect">
            <a:avLst/>
          </a:prstGeom>
          <a:noFill/>
        </p:spPr>
      </p:pic>
      <p:pic>
        <p:nvPicPr>
          <p:cNvPr id="28679" name="Picture 7" descr="https://i.ytimg.com/vi/QgGsL8KGgnw/hqdefault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750" r="12499"/>
          <a:stretch>
            <a:fillRect/>
          </a:stretch>
        </p:blipFill>
        <p:spPr bwMode="auto">
          <a:xfrm>
            <a:off x="6000728" y="3143248"/>
            <a:ext cx="3143272" cy="3429001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928794" y="4643446"/>
            <a:ext cx="341313" cy="1104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28860" y="4714884"/>
            <a:ext cx="2900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/>
              <a:t>- «треть»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4744" y="571480"/>
            <a:ext cx="52864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Он не низок, не высок,</a:t>
            </a:r>
          </a:p>
          <a:p>
            <a:r>
              <a:rPr lang="ru-RU" sz="3200" b="1" dirty="0"/>
              <a:t>В нем для всех есть уголок.</a:t>
            </a:r>
          </a:p>
          <a:p>
            <a:r>
              <a:rPr lang="ru-RU" sz="3200" b="1" dirty="0"/>
              <a:t>А медведю нет местечка</a:t>
            </a:r>
          </a:p>
          <a:p>
            <a:r>
              <a:rPr lang="ru-RU" sz="3200" b="1" dirty="0"/>
              <a:t>Ни в прихожей, ни у </a:t>
            </a:r>
            <a:r>
              <a:rPr lang="ru-RU" sz="3200" b="1" dirty="0" smtClean="0"/>
              <a:t>печки.</a:t>
            </a:r>
            <a:endParaRPr lang="ru-RU" sz="3200" b="1" dirty="0"/>
          </a:p>
          <a:p>
            <a:r>
              <a:rPr lang="ru-RU" sz="3200" b="1" dirty="0" smtClean="0"/>
              <a:t>Но </a:t>
            </a:r>
            <a:r>
              <a:rPr lang="ru-RU" sz="3200" b="1" dirty="0"/>
              <a:t>на крышу он полез,</a:t>
            </a:r>
          </a:p>
          <a:p>
            <a:r>
              <a:rPr lang="ru-RU" sz="3200" b="1" dirty="0"/>
              <a:t>Задрожал зелёный лес.</a:t>
            </a:r>
          </a:p>
          <a:p>
            <a:r>
              <a:rPr lang="ru-RU" sz="3200" b="1" dirty="0"/>
              <a:t>Все пустились наутёк,</a:t>
            </a:r>
          </a:p>
          <a:p>
            <a:r>
              <a:rPr lang="ru-RU" sz="3200" b="1" dirty="0"/>
              <a:t>Поломался</a:t>
            </a:r>
            <a:r>
              <a:rPr lang="ru-RU" sz="3200" b="1" dirty="0" smtClean="0"/>
              <a:t>…</a:t>
            </a:r>
            <a:endParaRPr lang="ru-RU" sz="3200" b="1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572008"/>
            <a:ext cx="428628" cy="1858527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131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1" name="Picture 5" descr="https://www.stihi.ru/pics/2019/01/30/705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0"/>
            <a:ext cx="4738650" cy="4738650"/>
          </a:xfrm>
          <a:prstGeom prst="rect">
            <a:avLst/>
          </a:prstGeom>
          <a:noFill/>
        </p:spPr>
      </p:pic>
      <p:pic>
        <p:nvPicPr>
          <p:cNvPr id="29709" name="Picture 13" descr="https://tse1.mm.bing.net/th?id=OIP.8nktnhO14goORbi5aSF0rAHaNL&amp;pid=Api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2428868"/>
            <a:ext cx="2289575" cy="4071966"/>
          </a:xfrm>
          <a:prstGeom prst="rect">
            <a:avLst/>
          </a:prstGeom>
          <a:noFill/>
        </p:spPr>
      </p:pic>
      <p:pic>
        <p:nvPicPr>
          <p:cNvPr id="12" name="Picture 9" descr="https://projideas.com/images250_/apple-cake-clipart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4214818"/>
            <a:ext cx="1771413" cy="145255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643174" y="5000636"/>
            <a:ext cx="37721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-«</a:t>
            </a:r>
            <a:r>
              <a:rPr lang="ru-RU" sz="5400" b="1" dirty="0"/>
              <a:t>четверть»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атематика 5 класс анализы за 5 кл\обыкновенные дроби\понятие\1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550" y="768350"/>
            <a:ext cx="7263492" cy="5446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555273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      </a:t>
            </a:r>
            <a:r>
              <a:rPr lang="ru-RU" sz="4800" b="1" i="1" dirty="0">
                <a:solidFill>
                  <a:srgbClr val="002060"/>
                </a:solidFill>
                <a:latin typeface="Miniature" pitchFamily="2" charset="0"/>
              </a:rPr>
              <a:t>Прочитайте дроби.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339066">
            <a:off x="878894" y="2314360"/>
            <a:ext cx="752712" cy="105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93889">
            <a:off x="2801390" y="2274151"/>
            <a:ext cx="721913" cy="11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0298" y="2420888"/>
            <a:ext cx="631032" cy="126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62630" y="2522676"/>
            <a:ext cx="690564" cy="123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08110">
            <a:off x="1500166" y="4258046"/>
            <a:ext cx="682627" cy="119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84749">
            <a:off x="3411421" y="4474907"/>
            <a:ext cx="741364" cy="115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99126">
            <a:off x="5143504" y="4567506"/>
            <a:ext cx="635336" cy="102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72533">
            <a:off x="6832366" y="4682566"/>
            <a:ext cx="426503" cy="112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трелка вправо с вырезом 1">
            <a:hlinkClick r:id="rId10" action="ppaction://hlinkfile"/>
          </p:cNvPr>
          <p:cNvSpPr/>
          <p:nvPr/>
        </p:nvSpPr>
        <p:spPr>
          <a:xfrm>
            <a:off x="7740352" y="5805264"/>
            <a:ext cx="792088" cy="504056"/>
          </a:xfrm>
          <a:prstGeom prst="notch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782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of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264320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500694" y="2143116"/>
            <a:ext cx="1214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/>
              <a:t>5</a:t>
            </a:r>
            <a:endParaRPr lang="ru-RU" sz="96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214942" y="2428868"/>
            <a:ext cx="142876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00694" y="1071546"/>
            <a:ext cx="8082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3</a:t>
            </a:r>
            <a:endParaRPr lang="ru-RU" sz="9600" dirty="0"/>
          </a:p>
        </p:txBody>
      </p:sp>
      <p:pic>
        <p:nvPicPr>
          <p:cNvPr id="7" name="Рисунок 6" descr="https://ds02.infourok.ru/uploads/ex/00d2/0006dea1-abc6f850/2/img3.jp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8" t="41027" r="4321" b="30423"/>
          <a:stretch>
            <a:fillRect/>
          </a:stretch>
        </p:blipFill>
        <p:spPr bwMode="auto">
          <a:xfrm>
            <a:off x="357158" y="4143380"/>
            <a:ext cx="650089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s://pbs.twimg.com/profile_images/838354694678450177/Z_w1zgJ6_400x40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286124"/>
            <a:ext cx="3000372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5"/>
          <p:cNvSpPr txBox="1">
            <a:spLocks/>
          </p:cNvSpPr>
          <p:nvPr/>
        </p:nvSpPr>
        <p:spPr>
          <a:xfrm>
            <a:off x="428596" y="857232"/>
            <a:ext cx="8215370" cy="48736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«Дорога от школы до дома у Зои занимала четверть часа. Пойдя треть пути, она зашла в магазин: надо выполнить поручение мамы – купить хлеба и пол – литра молока. Продавщица тётя Лена угостила Зою большой конфетой. Половину она съела, а вторую долю оставила для маленького брата Гены».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85786" y="1857364"/>
            <a:ext cx="250033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572000" y="1857364"/>
            <a:ext cx="178595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57752" y="2857496"/>
            <a:ext cx="207170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357686" y="3786190"/>
            <a:ext cx="1643074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4929198"/>
            <a:ext cx="285752" cy="1229330"/>
          </a:xfrm>
          <a:prstGeom prst="rect">
            <a:avLst/>
          </a:prstGeom>
          <a:noFill/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1112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5000636"/>
            <a:ext cx="285752" cy="1229330"/>
          </a:xfrm>
          <a:prstGeom prst="rect">
            <a:avLst/>
          </a:prstGeom>
          <a:noFill/>
        </p:spPr>
      </p:pic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5000636"/>
            <a:ext cx="282293" cy="1214446"/>
          </a:xfrm>
          <a:prstGeom prst="rect">
            <a:avLst/>
          </a:prstGeom>
          <a:noFill/>
        </p:spPr>
      </p:pic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8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5000636"/>
            <a:ext cx="285752" cy="12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nswer-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42408"/>
            <a:ext cx="6786586" cy="5834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348" y="1214422"/>
          <a:ext cx="7786742" cy="3429024"/>
        </p:xfrm>
        <a:graphic>
          <a:graphicData uri="http://schemas.openxmlformats.org/drawingml/2006/table">
            <a:tbl>
              <a:tblPr/>
              <a:tblGrid>
                <a:gridCol w="7786742"/>
              </a:tblGrid>
              <a:tr h="34290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«5» - за 7 правильно выполненных заданий;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«4» - за 5-6 правильно выполненных заданий;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«3» - за 3-4 правильно выполненных заданий. 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854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0" y="1951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0429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2000240"/>
            <a:ext cx="7557548" cy="1071570"/>
          </a:xfrm>
          <a:prstGeom prst="rect">
            <a:avLst/>
          </a:prstGeom>
          <a:noFill/>
        </p:spPr>
      </p:pic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0" y="541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857356" y="1500174"/>
          <a:ext cx="508000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0430" y="785794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ru-RU" sz="3200" dirty="0" smtClean="0"/>
              <a:t> вариант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285749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II</a:t>
            </a:r>
            <a:r>
              <a:rPr lang="ru-RU" sz="3200" dirty="0" smtClean="0"/>
              <a:t> вариант</a:t>
            </a:r>
            <a:endParaRPr lang="ru-RU" sz="3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85918" y="3786190"/>
          <a:ext cx="508000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714348" y="1214422"/>
            <a:ext cx="7715304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Оценка «5» - за 5 правильно выполненных заданий;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Оценка «4» - за 4 правильно выполненных заданий;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Оценка «3» - за 3 правильно выполненных заданий.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002060"/>
                </a:solidFill>
              </a:rPr>
              <a:t>«Сигнальные круги»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7891" name="Содержимое 2"/>
          <p:cNvSpPr>
            <a:spLocks noGrp="1"/>
          </p:cNvSpPr>
          <p:nvPr>
            <p:ph sz="quarter" idx="1"/>
          </p:nvPr>
        </p:nvSpPr>
        <p:spPr>
          <a:xfrm>
            <a:off x="1071538" y="1571612"/>
            <a:ext cx="7467600" cy="48736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ru-RU" b="1" dirty="0" smtClean="0">
                <a:solidFill>
                  <a:srgbClr val="00B050"/>
                </a:solidFill>
              </a:rPr>
              <a:t>Зеленый</a:t>
            </a:r>
            <a:r>
              <a:rPr lang="ru-RU" dirty="0" smtClean="0"/>
              <a:t> – урок прошёл  полезно, плодотворно, я все понял;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ru-RU" b="1" dirty="0" smtClean="0">
                <a:solidFill>
                  <a:srgbClr val="FFFF00"/>
                </a:solidFill>
              </a:rPr>
              <a:t>Желтый</a:t>
            </a:r>
            <a:r>
              <a:rPr lang="ru-RU" dirty="0" smtClean="0"/>
              <a:t> – урок прошёл довольно неплохо, но надо еще раз прочитать;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Красный</a:t>
            </a:r>
            <a:r>
              <a:rPr lang="ru-RU" dirty="0" smtClean="0"/>
              <a:t>– не совсем удовлетворён уроком, ничего не понял, нужна помощь 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3EFCE4-27A8-43AD-BC27-4BDB9F8EF95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142984"/>
            <a:ext cx="67151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1" dirty="0">
                <a:solidFill>
                  <a:srgbClr val="002060"/>
                </a:solidFill>
                <a:latin typeface="Miniature" pitchFamily="2" charset="0"/>
              </a:rPr>
              <a:t>Домашнее задание: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§25, </a:t>
            </a:r>
          </a:p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677 (по новой теме)</a:t>
            </a:r>
          </a:p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№ 716 ( на повторение)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>
          <a:xfrm>
            <a:off x="5072066" y="857232"/>
            <a:ext cx="3143272" cy="2357454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ʼʼИ</a:t>
            </a:r>
            <a:endParaRPr kumimoji="0" lang="ru-RU" sz="2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2976" y="857232"/>
            <a:ext cx="2781311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4800" b="1" dirty="0">
                <a:latin typeface="Times New Roman" pitchFamily="18" charset="0"/>
              </a:rPr>
              <a:t> </a:t>
            </a:r>
            <a:r>
              <a:rPr lang="ru-RU" sz="15000" b="1" dirty="0">
                <a:latin typeface="Times New Roman" pitchFamily="18" charset="0"/>
              </a:rPr>
              <a:t>2ʼʼ</a:t>
            </a:r>
            <a:endParaRPr lang="ru-RU" sz="15000" dirty="0"/>
          </a:p>
        </p:txBody>
      </p:sp>
      <p:pic>
        <p:nvPicPr>
          <p:cNvPr id="6" name="Picture 2" descr="https://404store.com/2018/08/31/images_47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857232"/>
            <a:ext cx="2066925" cy="22098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728" y="3429000"/>
            <a:ext cx="61796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/>
              <a:t>два робот и </a:t>
            </a:r>
            <a:endParaRPr lang="ru-RU" sz="88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143108" y="4286256"/>
            <a:ext cx="1143008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214942" y="4214818"/>
            <a:ext cx="1143008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Управляющая кнопка: назад 15">
            <a:hlinkClick r:id="rId3" action="ppaction://hlinksldjump" highlightClick="1"/>
          </p:cNvPr>
          <p:cNvSpPr/>
          <p:nvPr/>
        </p:nvSpPr>
        <p:spPr>
          <a:xfrm>
            <a:off x="857224" y="5572140"/>
            <a:ext cx="857256" cy="50006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511</Words>
  <Application>Microsoft Office PowerPoint</Application>
  <PresentationFormat>Экран (4:3)</PresentationFormat>
  <Paragraphs>116</Paragraphs>
  <Slides>26</Slides>
  <Notes>1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Формула</vt:lpstr>
      <vt:lpstr>Слайд 1</vt:lpstr>
      <vt:lpstr>Вычисли устно:</vt:lpstr>
      <vt:lpstr>Слайд 3</vt:lpstr>
      <vt:lpstr>Слайд 4</vt:lpstr>
      <vt:lpstr>Слайд 5</vt:lpstr>
      <vt:lpstr>Слайд 6</vt:lpstr>
      <vt:lpstr>Разгадайте ребус и узнаете с чем мы сейчас познакомимся. </vt:lpstr>
      <vt:lpstr>Слайд 8</vt:lpstr>
      <vt:lpstr>Как записывают дроби?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«Сигнальные круги» 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 Богомолова</dc:creator>
  <cp:lastModifiedBy>Windows User</cp:lastModifiedBy>
  <cp:revision>66</cp:revision>
  <dcterms:created xsi:type="dcterms:W3CDTF">2020-01-19T08:55:16Z</dcterms:created>
  <dcterms:modified xsi:type="dcterms:W3CDTF">2022-01-30T17:02:32Z</dcterms:modified>
</cp:coreProperties>
</file>